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9"/>
  </p:notesMasterIdLst>
  <p:sldIdLst>
    <p:sldId id="294" r:id="rId2"/>
    <p:sldId id="260" r:id="rId3"/>
    <p:sldId id="390" r:id="rId4"/>
    <p:sldId id="261" r:id="rId5"/>
    <p:sldId id="408" r:id="rId6"/>
    <p:sldId id="256" r:id="rId7"/>
    <p:sldId id="263" r:id="rId8"/>
    <p:sldId id="405" r:id="rId9"/>
    <p:sldId id="386" r:id="rId10"/>
    <p:sldId id="388" r:id="rId11"/>
    <p:sldId id="257" r:id="rId12"/>
    <p:sldId id="411" r:id="rId13"/>
    <p:sldId id="406" r:id="rId14"/>
    <p:sldId id="392" r:id="rId15"/>
    <p:sldId id="409" r:id="rId16"/>
    <p:sldId id="385" r:id="rId17"/>
    <p:sldId id="412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51" d="100"/>
          <a:sy n="51" d="100"/>
        </p:scale>
        <p:origin x="773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82108A-1FBA-4F8C-A576-C21DA9869D6E}" type="datetimeFigureOut">
              <a:rPr lang="en-GB" smtClean="0"/>
              <a:t>15/07/2024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536DAD-B3F8-4A69-ACC7-02F45713C6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53602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1BB823A4-A8B0-45B2-970A-04F9DEBCE325}" type="datetime1">
              <a:rPr lang="en-US" smtClean="0"/>
              <a:t>7/15/2024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r>
              <a:rPr lang="en-US"/>
              <a:t>2024 NATIONAL PROJECT MANAGEMENT CONFERENCE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DF3CB-557F-4F15-AF32-A4AA17C45C88}" type="datetime1">
              <a:rPr lang="en-US" smtClean="0"/>
              <a:t>7/15/2024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2024 NATIONAL PROJECT MANAGEMENT CONFERENCE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9139A-CF29-49E6-9B66-20F8D49D17C7}" type="datetime1">
              <a:rPr lang="en-US" smtClean="0"/>
              <a:t>7/15/2024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2024 NATIONAL PROJECT MANAGEMENT CONFERENCE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FA8BA-6117-44DC-91A7-BAD2712B4B55}" type="datetime1">
              <a:rPr lang="en-US" smtClean="0"/>
              <a:t>7/15/2024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2024 NATIONAL PROJECT MANAGEMENT CONFERENCE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935E0-0AD5-4C87-BA8C-6173FF229D4D}" type="datetime1">
              <a:rPr lang="en-US" smtClean="0"/>
              <a:t>7/15/2024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2024 NATIONAL PROJECT MANAGEMENT CONFERENCE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D3D44-8FCD-4779-90E2-48B101E33B90}" type="datetime1">
              <a:rPr lang="en-US" smtClean="0"/>
              <a:t>7/15/2024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2024 NATIONAL PROJECT MANAGEMENT CONFERENCE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F148D-2FD3-4F09-93F0-DC99C9E96B06}" type="datetime1">
              <a:rPr lang="en-US" smtClean="0"/>
              <a:t>7/15/2024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r>
              <a:rPr lang="en-US"/>
              <a:t>2024 NATIONAL PROJECT MANAGEMENT CONFERENCE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D9A734EB-6CA8-4CFA-851D-193B637FB7F8}" type="datetime1">
              <a:rPr lang="en-US" smtClean="0"/>
              <a:t>7/15/2024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2024 NATIONAL PROJECT MANAGEMENT CONFERENCE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4317BF89-CEE9-4161-9C93-51FC86E139C6}" type="datetime1">
              <a:rPr lang="en-US" smtClean="0"/>
              <a:t>7/15/2024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2024 NATIONAL PROJECT MANAGEMENT CONFERENCE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ESENTATION COVER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4326" y="1734906"/>
            <a:ext cx="3760788" cy="1719262"/>
          </a:xfrm>
        </p:spPr>
        <p:txBody>
          <a:bodyPr anchor="b"/>
          <a:lstStyle>
            <a:lvl1pPr>
              <a:lnSpc>
                <a:spcPts val="3200"/>
              </a:lnSpc>
              <a:defRPr sz="2800" cap="all" baseline="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14326" y="3608388"/>
            <a:ext cx="3760788" cy="473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Presentation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B4343E-05BA-9F40-A6AA-424EEF5104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5603875"/>
            <a:ext cx="3760788" cy="431800"/>
          </a:xfrm>
        </p:spPr>
        <p:txBody>
          <a:bodyPr>
            <a:noAutofit/>
          </a:bodyPr>
          <a:lstStyle>
            <a:lvl1pPr>
              <a:defRPr sz="1000"/>
            </a:lvl1pPr>
            <a:lvl2pPr marL="7938" indent="0">
              <a:buNone/>
              <a:tabLst/>
              <a:defRPr sz="1000" cap="all" baseline="0"/>
            </a:lvl2pPr>
            <a:lvl3pPr marL="258763" indent="-258763">
              <a:tabLst/>
              <a:defRPr sz="1000"/>
            </a:lvl3pPr>
            <a:lvl4pPr marL="517525" indent="-250825">
              <a:tabLst/>
              <a:defRPr sz="1000"/>
            </a:lvl4pPr>
            <a:lvl5pPr marL="742950" indent="-209550">
              <a:tabLst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A93326D8-916E-7F42-84A1-D3255B7EA05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91000" y="0"/>
            <a:ext cx="8001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" t="2824" r="1691" b="2329"/>
          <a:stretch/>
        </p:blipFill>
        <p:spPr>
          <a:xfrm>
            <a:off x="314326" y="212494"/>
            <a:ext cx="2366269" cy="900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030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B0452-A988-4A5C-B4CF-F1A800B3D545}" type="datetime1">
              <a:rPr lang="en-US" smtClean="0"/>
              <a:t>7/15/2024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2024 NATIONAL PROJECT MANAGEMENT CONFERENCE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958F6-7E44-4E5D-91F8-B752923D4BBA}" type="datetime1">
              <a:rPr lang="en-US" smtClean="0"/>
              <a:t>7/15/2024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2024 NATIONAL PROJECT MANAGEMENT CONFERENCE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2F1B0-E423-4C6B-A5FA-46668303A357}" type="datetime1">
              <a:rPr lang="en-US" smtClean="0"/>
              <a:t>7/15/2024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2024 NATIONAL PROJECT MANAGEMENT CONFERENCE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02EF4-52C2-477E-B929-25D444215F85}" type="datetime1">
              <a:rPr lang="en-US" smtClean="0"/>
              <a:t>7/15/2024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2024 NATIONAL PROJECT MANAGEMENT CONFERENCE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FE5D4-BE49-47D8-A47F-0266E1C704EF}" type="datetime1">
              <a:rPr lang="en-US" smtClean="0"/>
              <a:t>7/15/2024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2024 NATIONAL PROJECT MANAGEMENT CONFERENCE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2A9C0-6C59-4231-B548-6954B2664A50}" type="datetime1">
              <a:rPr lang="en-US" smtClean="0"/>
              <a:t>7/15/2024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2024 NATIONAL PROJECT MANAGEMENT CONFERENCE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24D0F-B6A6-4F7D-955F-E5DCC5A9DADE}" type="datetime1">
              <a:rPr lang="en-US" smtClean="0"/>
              <a:t>7/15/2024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2024 NATIONAL PROJECT MANAGEMENT CONFERENCE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C04BE-9EAA-4D38-ADEA-221CC0F4A0DC}" type="datetime1">
              <a:rPr lang="en-US" smtClean="0"/>
              <a:t>7/15/2024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2024 NATIONAL PROJECT MANAGEMENT CONFERENCE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0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3E3B123-1125-4E7C-9B01-0AF789C5DE8A}" type="datetime1">
              <a:rPr lang="en-US" smtClean="0"/>
              <a:t>7/15/2024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r>
              <a:rPr lang="en-US"/>
              <a:t>2024 NATIONAL PROJECT MANAGEMENT CONFERENCE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72" r:id="rId12"/>
    <p:sldLayoutId id="2147483662" r:id="rId13"/>
    <p:sldLayoutId id="2147483669" r:id="rId14"/>
    <p:sldLayoutId id="2147483670" r:id="rId15"/>
    <p:sldLayoutId id="2147483658" r:id="rId16"/>
    <p:sldLayoutId id="2147483659" r:id="rId17"/>
    <p:sldLayoutId id="2147483674" r:id="rId18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4.emf"/><Relationship Id="rId7" Type="http://schemas.openxmlformats.org/officeDocument/2006/relationships/image" Target="../media/image8.em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10" Type="http://schemas.openxmlformats.org/officeDocument/2006/relationships/image" Target="../media/image11.emf"/><Relationship Id="rId4" Type="http://schemas.openxmlformats.org/officeDocument/2006/relationships/image" Target="../media/image5.emf"/><Relationship Id="rId9" Type="http://schemas.openxmlformats.org/officeDocument/2006/relationships/image" Target="../media/image10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757F3D19-9331-B24D-BB00-4D2D4BFA950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/>
          <a:stretch/>
        </p:blipFill>
        <p:spPr>
          <a:xfrm>
            <a:off x="4191000" y="0"/>
            <a:ext cx="8001000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C99636-0021-1343-ABFB-32128EAAB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5" y="2251810"/>
            <a:ext cx="3760788" cy="1719262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Achieving sustainability through stewardship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1E4481-DBEE-F94F-BAB6-D5BE2E2E46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4325" y="4160441"/>
            <a:ext cx="3760788" cy="473075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Looking at Projects through a new Lens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38D166-FF5E-B24D-A2E8-16921FACF1B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sz="1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GORD-AFFUL</a:t>
            </a:r>
            <a:r>
              <a:rPr lang="en-US" sz="1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PMP  </a:t>
            </a:r>
            <a:r>
              <a:rPr lang="en-US" dirty="0"/>
              <a:t>|  PMI </a:t>
            </a:r>
          </a:p>
          <a:p>
            <a:pPr lvl="1"/>
            <a:r>
              <a:rPr lang="en-US" dirty="0"/>
              <a:t>26/07/2024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AA3422-D5F8-8C43-B045-0925B42D2A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3601" y="5172075"/>
            <a:ext cx="863600" cy="863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BD96B4-305A-4F42-9B76-0425B3186D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3601" y="2251810"/>
            <a:ext cx="864453" cy="8644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BDF9BD-9573-7945-97B0-1771DC628D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9990" y="1285875"/>
            <a:ext cx="847725" cy="8477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006E5FF-8324-5D43-937B-70C0312BAE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37890" y="3233738"/>
            <a:ext cx="849311" cy="8493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F3B0A9-D53F-2442-A54C-8DD122CF49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16003" y="2262188"/>
            <a:ext cx="854075" cy="8540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E3F3BB8-68E6-154D-8AC8-B9B2E5B7FC9B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100000"/>
          </a:blip>
          <a:stretch>
            <a:fillRect/>
          </a:stretch>
        </p:blipFill>
        <p:spPr>
          <a:xfrm>
            <a:off x="11023601" y="1289844"/>
            <a:ext cx="849312" cy="8493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459CD9-8D13-AE4D-A556-625F46F5F057}"/>
              </a:ext>
            </a:extLst>
          </p:cNvPr>
          <p:cNvPicPr>
            <a:picLocks noChangeAspect="1"/>
          </p:cNvPicPr>
          <p:nvPr/>
        </p:nvPicPr>
        <p:blipFill>
          <a:blip r:embed="rId9">
            <a:lum bright="100000"/>
          </a:blip>
          <a:stretch>
            <a:fillRect/>
          </a:stretch>
        </p:blipFill>
        <p:spPr>
          <a:xfrm>
            <a:off x="10044113" y="4198938"/>
            <a:ext cx="869156" cy="86915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C96E50C-C0CC-8F47-A4F3-0CE6DDBADC7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78913" y="5187950"/>
            <a:ext cx="847725" cy="84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6593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FD541-2696-5A34-8D63-1DFBD69AA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124" y="973668"/>
            <a:ext cx="10019763" cy="706964"/>
          </a:xfrm>
        </p:spPr>
        <p:txBody>
          <a:bodyPr/>
          <a:lstStyle/>
          <a:p>
            <a:pPr algn="ctr"/>
            <a:r>
              <a:rPr lang="en-GB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LEVERAGE SUSTAINABILITY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68B20CA-BAE1-2D28-CAFB-535F877275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124" y="2603500"/>
            <a:ext cx="9568489" cy="3416300"/>
          </a:xfrm>
        </p:spPr>
        <p:txBody>
          <a:bodyPr/>
          <a:lstStyle/>
          <a:p>
            <a:r>
              <a:rPr lang="en-GB" dirty="0"/>
              <a:t>Make it count in project proposals </a:t>
            </a:r>
          </a:p>
          <a:p>
            <a:r>
              <a:rPr lang="en-GB" dirty="0"/>
              <a:t>Capitalise on opportunities identified</a:t>
            </a:r>
            <a:r>
              <a:rPr lang="en-GB" dirty="0">
                <a:solidFill>
                  <a:srgbClr val="FF0000"/>
                </a:solidFill>
              </a:rPr>
              <a:t> </a:t>
            </a:r>
          </a:p>
          <a:p>
            <a:r>
              <a:rPr lang="en-GB" dirty="0">
                <a:solidFill>
                  <a:schemeClr val="tx1"/>
                </a:solidFill>
              </a:rPr>
              <a:t>Maintain a customer-centric approach ( ‘customer survival thinking’)</a:t>
            </a:r>
            <a:endParaRPr lang="en-GB" dirty="0"/>
          </a:p>
          <a:p>
            <a:r>
              <a:rPr lang="en-GB" dirty="0"/>
              <a:t>Keep looking for opportunities</a:t>
            </a:r>
          </a:p>
          <a:p>
            <a:pPr lvl="1"/>
            <a:r>
              <a:rPr lang="en-GB" dirty="0"/>
              <a:t>“Thinking Sustainability opens doors of Opportunities”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750EAB-84C7-F451-0CEA-DD554B0285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8053" y="3815518"/>
            <a:ext cx="4841823" cy="28788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271E16E-6280-8EE7-0902-A81037D5B8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614" y="4616971"/>
            <a:ext cx="4621668" cy="224103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391B03-526E-C874-5A68-7BAEAA409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2024 NATIONAL PROJECT MANAGEMENT CONFERENCE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373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73DD82-1115-5AE8-2C82-790C1CCB3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LIVE SUSTAINABILITY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C3585E7-00D0-B752-3DD9-1C26157F6A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Make it a culture</a:t>
            </a:r>
          </a:p>
          <a:p>
            <a:r>
              <a:rPr lang="en-GB" dirty="0"/>
              <a:t>Motivation</a:t>
            </a:r>
            <a:endParaRPr lang="en-GB" dirty="0">
              <a:solidFill>
                <a:srgbClr val="FF0000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Lead by example; be a good steward for the team</a:t>
            </a:r>
            <a:endParaRPr lang="en-GB" dirty="0">
              <a:solidFill>
                <a:srgbClr val="FF0000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Nurture a goodish attitude and appetite for sustainability</a:t>
            </a:r>
          </a:p>
          <a:p>
            <a:r>
              <a:rPr lang="en-GB" dirty="0">
                <a:solidFill>
                  <a:schemeClr val="tx1"/>
                </a:solidFill>
              </a:rPr>
              <a:t>Continuously PUL: Promote, Understand, Leverage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1C38B65-3BC6-14AD-2527-DF5959C6E3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8934" y="2603500"/>
            <a:ext cx="3503413" cy="3280832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B7BAA0-69E4-92F0-9EF3-B1775E2C6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2024 NATIONAL PROJECT MANAGEMENT CONFERENCE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4848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592AA-5A6F-B42D-F3B5-0ED34D264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KEY TAKEAWAYS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A2BC56-84FC-A32E-F605-8A3397ABA7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Sustainability is just about the 3Ps or the Triple bottom line</a:t>
            </a:r>
          </a:p>
          <a:p>
            <a:r>
              <a:rPr lang="en-GB" dirty="0"/>
              <a:t>There is a new title for the PM; there is a new cap for the PM</a:t>
            </a:r>
          </a:p>
          <a:p>
            <a:r>
              <a:rPr lang="en-GB" dirty="0"/>
              <a:t>The PM has become a Project STEWARD</a:t>
            </a:r>
          </a:p>
          <a:p>
            <a:r>
              <a:rPr lang="en-GB" dirty="0"/>
              <a:t>His message is simple: PULL Sustainability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432CC5-40FB-A1FC-F502-D8E69550B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2024 NATIONAL PROJECT MANAGEMENT CONFERENCE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1223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7FA08-F9A6-9063-78A8-686E67355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9332" y="628894"/>
            <a:ext cx="8761413" cy="975054"/>
          </a:xfrm>
        </p:spPr>
        <p:txBody>
          <a:bodyPr/>
          <a:lstStyle/>
          <a:p>
            <a:pPr algn="ctr"/>
            <a:r>
              <a:rPr lang="en-GB" dirty="0"/>
              <a:t> </a:t>
            </a:r>
            <a:br>
              <a:rPr lang="en-GB" dirty="0"/>
            </a:br>
            <a:r>
              <a:rPr lang="en-GB" dirty="0"/>
              <a:t>       					</a:t>
            </a:r>
            <a:r>
              <a:rPr lang="en-GB" dirty="0">
                <a:solidFill>
                  <a:srgbClr val="FFFF00"/>
                </a:solidFill>
                <a:latin typeface="Arial Black" panose="020B0A04020102020204" pitchFamily="34" charset="0"/>
              </a:rPr>
              <a:t>MY QUESTION</a:t>
            </a:r>
            <a:endParaRPr lang="en-GB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40D4EA3-4A46-B170-B0F8-514430FFC4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10207590" cy="3416301"/>
          </a:xfrm>
        </p:spPr>
        <p:txBody>
          <a:bodyPr/>
          <a:lstStyle/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r>
              <a:rPr lang="en-GB" sz="2800" dirty="0">
                <a:latin typeface="Arial Black" panose="020B0A04020102020204" pitchFamily="34" charset="0"/>
              </a:rPr>
              <a:t>WHAT WILL YOU DO DIFFERENTLY IN</a:t>
            </a:r>
          </a:p>
          <a:p>
            <a:pPr marL="0" indent="0" algn="ctr">
              <a:buNone/>
            </a:pPr>
            <a:r>
              <a:rPr lang="en-GB" sz="2800" dirty="0">
                <a:latin typeface="Arial Black" panose="020B0A04020102020204" pitchFamily="34" charset="0"/>
              </a:rPr>
              <a:t> YOUR ORGANISATION, BUSINESS OR PROJECT </a:t>
            </a:r>
          </a:p>
          <a:p>
            <a:pPr marL="0" indent="0" algn="ctr">
              <a:buNone/>
            </a:pPr>
            <a:r>
              <a:rPr lang="en-GB" sz="2800" dirty="0">
                <a:latin typeface="Arial Black" panose="020B0A04020102020204" pitchFamily="34" charset="0"/>
              </a:rPr>
              <a:t>AS A STEWARD?</a:t>
            </a:r>
          </a:p>
          <a:p>
            <a:pPr marL="0" indent="0" algn="ctr">
              <a:buNone/>
            </a:pPr>
            <a:r>
              <a:rPr lang="en-GB" sz="2800" dirty="0">
                <a:latin typeface="Arial Black" panose="020B0A04020102020204" pitchFamily="34" charset="0"/>
              </a:rPr>
              <a:t>IT’S TIME TO LOOK AT PROJECTS THROUGH THE LENS OF STEWARDSHIP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926BA7-78C3-7242-FBBA-D0FB4C74F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2024 NATIONAL PROJECT MANAGEMENT CONFERENCE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7126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C22A8B-D4F0-4BBF-29B1-387951780E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1738859"/>
            <a:ext cx="8825659" cy="4280941"/>
          </a:xfrm>
        </p:spPr>
        <p:txBody>
          <a:bodyPr/>
          <a:lstStyle/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r>
              <a:rPr lang="en-GB" dirty="0"/>
              <a:t>      MY NAME IS </a:t>
            </a:r>
            <a:r>
              <a:rPr lang="en-GB" sz="4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GORD-AFFUL</a:t>
            </a:r>
          </a:p>
          <a:p>
            <a:pPr marL="0" indent="0" algn="ctr">
              <a:buNone/>
            </a:pPr>
            <a:r>
              <a:rPr lang="en-GB" sz="4000" dirty="0">
                <a:solidFill>
                  <a:schemeClr val="tx1"/>
                </a:solidFill>
              </a:rPr>
              <a:t>Let’s do great things together </a:t>
            </a:r>
            <a:r>
              <a:rPr lang="en-GB" dirty="0">
                <a:solidFill>
                  <a:schemeClr val="tx1"/>
                </a:solidFill>
              </a:rPr>
              <a:t>                          </a:t>
            </a:r>
          </a:p>
          <a:p>
            <a:pPr marL="0" indent="0" algn="ctr">
              <a:buNone/>
            </a:pP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BA202E-3432-87B2-526F-C0BED6863D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8723" y="4269071"/>
            <a:ext cx="4724809" cy="2371572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2BC37FD-EE29-96A3-A110-992A91665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2024 NATIONAL PROJECT MANAGEMENT CONFERENCE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8130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2BB01-8B5F-26E0-AE69-B61C9858F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solidFill>
                  <a:srgbClr val="FFC000"/>
                </a:solidFill>
                <a:latin typeface="Arial Black" panose="020B0A04020102020204" pitchFamily="34" charset="0"/>
              </a:rPr>
              <a:t>QUESTIONS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CCA7344-4930-8330-6B1E-ACFBFFA126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63711" y="2278505"/>
            <a:ext cx="8379502" cy="4452079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08964E-BA73-7977-6AB2-DE6A8E250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2024 NATIONAL PROJECT MANAGEMENT CONFERENCE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04991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4CC74-F311-B7AE-7A2F-E6C1563CB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643" y="973668"/>
            <a:ext cx="9491730" cy="706964"/>
          </a:xfrm>
        </p:spPr>
        <p:txBody>
          <a:bodyPr/>
          <a:lstStyle/>
          <a:p>
            <a:pPr algn="ctr"/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FOLLOW ME &amp; I WILL FOLLOW BACK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14AC4F-AD5C-062F-6814-1CDB117C50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48905" y="2423195"/>
            <a:ext cx="7345102" cy="34163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GB" dirty="0">
                <a:latin typeface="Arial Black" panose="020B0A04020102020204" pitchFamily="34" charset="0"/>
              </a:rPr>
              <a:t>LINKEDIN: GORD-AFFUL,PMP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Arial Black" panose="020B0A04020102020204" pitchFamily="34" charset="0"/>
              </a:rPr>
              <a:t>INSTAGRAM: GORDAFFUL123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Arial Black" panose="020B0A04020102020204" pitchFamily="34" charset="0"/>
              </a:rPr>
              <a:t>FACEBOOK: GORD-AFFUL, PMP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Arial Black" panose="020B0A04020102020204" pitchFamily="34" charset="0"/>
              </a:rPr>
              <a:t>EMAIL: gordafful@gmail.com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Arial Black" panose="020B0A04020102020204" pitchFamily="34" charset="0"/>
              </a:rPr>
              <a:t>CONTACT: </a:t>
            </a:r>
            <a:r>
              <a:rPr lang="en-GB" sz="4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0558-57-34-22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7C49C2-70C9-511F-3F0C-07244DDA0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2024 NATIONAL PROJECT MANAGEMENT CONFERENCE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31281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67B1F-AA89-88D5-6846-A091B1A3C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7A61CF8-9B80-432F-A29D-4FE477F474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9764" y="269823"/>
            <a:ext cx="11332564" cy="6122015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2F68AC-15CB-E766-BBC8-CDF0B7570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2024 NATIONAL PROJECT MANAGEMENT CONFERENCE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08020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26E8DCB-2D6A-401D-FBC9-2788993A6E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9587" y="3204404"/>
            <a:ext cx="10417452" cy="3043004"/>
          </a:xfrm>
        </p:spPr>
        <p:txBody>
          <a:bodyPr/>
          <a:lstStyle/>
          <a:p>
            <a:pPr algn="ctr"/>
            <a:br>
              <a:rPr lang="en-GB" dirty="0">
                <a:solidFill>
                  <a:srgbClr val="00B0F0"/>
                </a:solidFill>
              </a:rPr>
            </a:br>
            <a:br>
              <a:rPr lang="en-GB" dirty="0">
                <a:solidFill>
                  <a:srgbClr val="00B0F0"/>
                </a:solidFill>
              </a:rPr>
            </a:br>
            <a:br>
              <a:rPr lang="en-GB" dirty="0">
                <a:solidFill>
                  <a:srgbClr val="00B0F0"/>
                </a:solidFill>
              </a:rPr>
            </a:br>
            <a:r>
              <a:rPr lang="en-GB" sz="28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ACHIEVING</a:t>
            </a:r>
            <a:r>
              <a:rPr lang="en-GB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SUSTAINABILITY</a:t>
            </a:r>
            <a:r>
              <a:rPr lang="en-GB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THROUGH</a:t>
            </a:r>
            <a:r>
              <a:rPr lang="en-GB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STEWARDSHIP</a:t>
            </a:r>
            <a:r>
              <a:rPr lang="en-GB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GB" sz="24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LOOKING AT PROJECTS THROUGH A NEW LENS</a:t>
            </a:r>
            <a:br>
              <a:rPr lang="en-GB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GB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544A374E-5F01-612D-4EAF-4CDF03DEDE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83171" y="5385988"/>
            <a:ext cx="8825658" cy="861420"/>
          </a:xfrm>
        </p:spPr>
        <p:txBody>
          <a:bodyPr>
            <a:normAutofit fontScale="55000" lnSpcReduction="20000"/>
          </a:bodyPr>
          <a:lstStyle/>
          <a:p>
            <a:pPr algn="ctr"/>
            <a:endParaRPr lang="en-GB" dirty="0"/>
          </a:p>
          <a:p>
            <a:pPr algn="ctr"/>
            <a:r>
              <a:rPr lang="en-GB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PRESENTED BY </a:t>
            </a:r>
          </a:p>
          <a:p>
            <a:pPr algn="ctr"/>
            <a:r>
              <a:rPr lang="en-GB" sz="3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Gord-afful</a:t>
            </a:r>
            <a:r>
              <a:rPr lang="en-GB" sz="3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3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pmp</a:t>
            </a:r>
            <a:endParaRPr lang="en-GB" sz="3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A9B057-83A9-73DF-92C5-913A8C58BA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6259" y="610592"/>
            <a:ext cx="5220152" cy="280084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AD787CE-95F8-A61A-732B-E1DE79DF6C3E}"/>
              </a:ext>
            </a:extLst>
          </p:cNvPr>
          <p:cNvSpPr txBox="1">
            <a:spLocks/>
          </p:cNvSpPr>
          <p:nvPr/>
        </p:nvSpPr>
        <p:spPr bwMode="gray">
          <a:xfrm>
            <a:off x="8340051" y="5385988"/>
            <a:ext cx="3301585" cy="963094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2024 NATIONAL </a:t>
            </a:r>
            <a:b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 MANAGEMENT</a:t>
            </a:r>
            <a:b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CONFERENCE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D3D25B3-34FC-B054-3894-E643ADEB8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2024 NATIONAL PROJECT MANAGEMENT CONFERENCE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94021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9D4A8-62D4-D909-1EA9-0447F0CE8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9763" y="1265008"/>
            <a:ext cx="5470976" cy="108131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         </a:t>
            </a:r>
            <a:r>
              <a:rPr lang="en-US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GORD-AFFUL, PMP, P2</a:t>
            </a:r>
            <a:endParaRPr lang="en-GB" sz="2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E7A97-83F0-FB08-0092-CA1BD34419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9149" y="1975756"/>
            <a:ext cx="5910777" cy="4631105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endParaRPr lang="en-US" dirty="0"/>
          </a:p>
          <a:p>
            <a:pPr marL="0" indent="0">
              <a:buNone/>
              <a:defRPr/>
            </a:pPr>
            <a:r>
              <a:rPr lang="en-US" sz="2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AREAS OF EXPERTISE &amp; INTEREST</a:t>
            </a:r>
          </a:p>
          <a:p>
            <a:pPr>
              <a:defRPr/>
            </a:pP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PROJECT MANAGEMENT</a:t>
            </a:r>
          </a:p>
          <a:p>
            <a:pPr>
              <a:defRPr/>
            </a:pP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LEADERSHIP</a:t>
            </a:r>
          </a:p>
          <a:p>
            <a:pPr>
              <a:defRPr/>
            </a:pP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EDUCATIONAL NEUROSCIENCE</a:t>
            </a:r>
          </a:p>
          <a:p>
            <a:pPr algn="just">
              <a:defRPr/>
            </a:pPr>
            <a:r>
              <a:rPr lang="en-US" sz="1800" dirty="0">
                <a:latin typeface="Arial Black" panose="020B0A04020102020204" pitchFamily="34" charset="0"/>
                <a:cs typeface="Calibri" panose="020F0502020204030204" pitchFamily="34" charset="0"/>
              </a:rPr>
              <a:t>MONITORING &amp; EVALUATION</a:t>
            </a:r>
          </a:p>
          <a:p>
            <a:pPr>
              <a:defRPr/>
            </a:pPr>
            <a:r>
              <a:rPr lang="en-US" sz="1800" dirty="0">
                <a:latin typeface="Arial Black" panose="020B0A04020102020204" pitchFamily="34" charset="0"/>
                <a:cs typeface="Calibri" panose="020F0502020204030204" pitchFamily="34" charset="0"/>
              </a:rPr>
              <a:t>ENTREPRENEURSHIP</a:t>
            </a:r>
          </a:p>
          <a:p>
            <a:pPr>
              <a:defRPr/>
            </a:pPr>
            <a:r>
              <a:rPr lang="en-GB" sz="1800" dirty="0">
                <a:latin typeface="Arial Black" panose="020B0A04020102020204" pitchFamily="34" charset="0"/>
                <a:cs typeface="Calibri" panose="020F0502020204030204" pitchFamily="34" charset="0"/>
              </a:rPr>
              <a:t>HEALTH &amp; SAFETY</a:t>
            </a:r>
            <a:endParaRPr lang="en-US" sz="1800" dirty="0"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PUBLIC/MOTIVATIONAL SPEAKING</a:t>
            </a:r>
          </a:p>
          <a:p>
            <a:pPr>
              <a:defRPr/>
            </a:pP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YOUTH DEVELOPMENT &amp; EMPOWERMENT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GB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AF0D673-BA66-7F57-E58F-09DF43965F5E}"/>
              </a:ext>
            </a:extLst>
          </p:cNvPr>
          <p:cNvCxnSpPr>
            <a:cxnSpLocks/>
          </p:cNvCxnSpPr>
          <p:nvPr/>
        </p:nvCxnSpPr>
        <p:spPr>
          <a:xfrm flipH="1">
            <a:off x="5705475" y="2346326"/>
            <a:ext cx="14288" cy="2900363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69" name="Picture 11">
            <a:extLst>
              <a:ext uri="{FF2B5EF4-FFF2-40B4-BE49-F238E27FC236}">
                <a16:creationId xmlns:a16="http://schemas.microsoft.com/office/drawing/2014/main" id="{7F66E073-6417-8CBE-DECD-E3B1144939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19" y="1534885"/>
            <a:ext cx="5228956" cy="5071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8DC0E4-5017-4AA1-823F-35321B831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2024 NATIONAL PROJECT MANAGEMENT CONFERENCE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2D6BC76-8A6A-1B00-5189-E102F632A4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9645" y="4049274"/>
            <a:ext cx="737033" cy="4273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BB2D2-EFF5-9186-448B-E4636EE50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PRESENTATION PRECIS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AC5940-64E1-596B-92BF-EE74255015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9685" y="2603500"/>
            <a:ext cx="8949128" cy="341630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latin typeface="Arial Black" panose="020B0A04020102020204" pitchFamily="34" charset="0"/>
              </a:rPr>
              <a:t>INTRODUCTION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Arial Black" panose="020B0A04020102020204" pitchFamily="34" charset="0"/>
              </a:rPr>
              <a:t>A LOOK AT SUSTAINABILITY IN PROJECT MANAGEMENT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Arial Black" panose="020B0A04020102020204" pitchFamily="34" charset="0"/>
              </a:rPr>
              <a:t>THE NEW TITLE OF THE PROJECT MANAGER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Arial Black" panose="020B0A04020102020204" pitchFamily="34" charset="0"/>
              </a:rPr>
              <a:t>THE ‘PULL’ MESSAGE OF THE MODERN PROJECT MANAGER 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Arial Black" panose="020B0A04020102020204" pitchFamily="34" charset="0"/>
              </a:rPr>
              <a:t>QUESTIONS</a:t>
            </a:r>
          </a:p>
          <a:p>
            <a:pPr>
              <a:lnSpc>
                <a:spcPct val="150000"/>
              </a:lnSpc>
            </a:pPr>
            <a:endParaRPr lang="en-GB" sz="2000" b="1" dirty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endParaRPr lang="en-US" sz="2000" dirty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endParaRPr lang="en-GB" b="1" dirty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endParaRPr lang="en-US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62E32E-3789-0BAC-F65E-E13C40CA6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2024 NATIONAL PROJECT MANAGEMENT CONFERENCE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5219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F0A93-D0A2-233F-4E47-7964C131E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900102"/>
          </a:xfrm>
        </p:spPr>
        <p:txBody>
          <a:bodyPr/>
          <a:lstStyle/>
          <a:p>
            <a:pPr algn="ctr"/>
            <a:r>
              <a:rPr lang="en-GB" dirty="0">
                <a:solidFill>
                  <a:srgbClr val="FFC000"/>
                </a:solidFill>
                <a:latin typeface="Arial Black" panose="020B0A04020102020204" pitchFamily="34" charset="0"/>
              </a:rPr>
              <a:t>A LOOK AT SUSTAINABILITY IN PROJECT MANAGEMENT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5E4ADF-23AD-F2EB-DD0E-C7D87B9DB1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9626" y="2603499"/>
            <a:ext cx="9410987" cy="3917221"/>
          </a:xfrm>
        </p:spPr>
        <p:txBody>
          <a:bodyPr>
            <a:normAutofit/>
          </a:bodyPr>
          <a:lstStyle/>
          <a:p>
            <a:r>
              <a:rPr lang="en-US" altLang="en-US" sz="1800" dirty="0">
                <a:latin typeface="Arial" panose="020B0604020202020204" pitchFamily="34" charset="0"/>
              </a:rPr>
              <a:t>The </a:t>
            </a:r>
            <a:r>
              <a:rPr lang="en-US" altLang="en-US" dirty="0">
                <a:latin typeface="Arial" panose="020B0604020202020204" pitchFamily="34" charset="0"/>
              </a:rPr>
              <a:t>primary </a:t>
            </a:r>
            <a:r>
              <a:rPr lang="en-US" altLang="en-US" sz="1800" dirty="0">
                <a:latin typeface="Arial" panose="020B0604020202020204" pitchFamily="34" charset="0"/>
              </a:rPr>
              <a:t>aim: </a:t>
            </a:r>
            <a:r>
              <a:rPr lang="en-US" altLang="en-US" dirty="0">
                <a:latin typeface="Arial" panose="020B0604020202020204" pitchFamily="34" charset="0"/>
              </a:rPr>
              <a:t>to </a:t>
            </a:r>
            <a:r>
              <a:rPr lang="en-US" altLang="en-US" sz="1800" dirty="0">
                <a:latin typeface="Arial" panose="020B0604020202020204" pitchFamily="34" charset="0"/>
              </a:rPr>
              <a:t>secure the future</a:t>
            </a:r>
          </a:p>
          <a:p>
            <a:r>
              <a:rPr lang="en-US" dirty="0">
                <a:latin typeface="Arial" panose="020B0604020202020204" pitchFamily="34" charset="0"/>
              </a:rPr>
              <a:t>Life today was dictated by the past; life tomorrow will be dictated by what we are doing today. What are we doing?</a:t>
            </a:r>
          </a:p>
          <a:p>
            <a:r>
              <a:rPr lang="en-US" altLang="en-US" sz="1800" dirty="0">
                <a:latin typeface="Arial" panose="020B0604020202020204" pitchFamily="34" charset="0"/>
              </a:rPr>
              <a:t>Delivering projects sustainably ( sustainable PM) means ensuring that our actions today do not limit the quality of life in the future</a:t>
            </a:r>
            <a:endParaRPr lang="en-US" altLang="en-US" sz="1800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r>
              <a:rPr lang="en-US" altLang="en-US" dirty="0">
                <a:latin typeface="Arial" panose="020B0604020202020204" pitchFamily="34" charset="0"/>
              </a:rPr>
              <a:t>As projects</a:t>
            </a:r>
            <a:r>
              <a:rPr lang="en-US" altLang="en-US" sz="1800" dirty="0">
                <a:latin typeface="Arial" panose="020B0604020202020204" pitchFamily="34" charset="0"/>
              </a:rPr>
              <a:t> </a:t>
            </a:r>
            <a:r>
              <a:rPr lang="en-US" altLang="en-US" dirty="0">
                <a:latin typeface="Arial" panose="020B0604020202020204" pitchFamily="34" charset="0"/>
              </a:rPr>
              <a:t>seek </a:t>
            </a:r>
            <a:r>
              <a:rPr lang="en-US" altLang="en-US" sz="1800" dirty="0">
                <a:latin typeface="Arial" panose="020B0604020202020204" pitchFamily="34" charset="0"/>
              </a:rPr>
              <a:t>to </a:t>
            </a:r>
            <a:r>
              <a:rPr lang="en-US" altLang="en-US" sz="1800" dirty="0" err="1">
                <a:latin typeface="Arial" panose="020B0604020202020204" pitchFamily="34" charset="0"/>
              </a:rPr>
              <a:t>maximise</a:t>
            </a:r>
            <a:r>
              <a:rPr lang="en-US" altLang="en-US" sz="1800" dirty="0">
                <a:latin typeface="Arial" panose="020B0604020202020204" pitchFamily="34" charset="0"/>
              </a:rPr>
              <a:t> </a:t>
            </a:r>
            <a:r>
              <a:rPr lang="en-US" altLang="en-US" sz="2200" b="1" dirty="0">
                <a:latin typeface="Arial" panose="020B0604020202020204" pitchFamily="34" charset="0"/>
              </a:rPr>
              <a:t>Profits </a:t>
            </a:r>
            <a:r>
              <a:rPr lang="en-US" altLang="en-US" sz="2200" dirty="0">
                <a:latin typeface="Arial" panose="020B0604020202020204" pitchFamily="34" charset="0"/>
              </a:rPr>
              <a:t>and value</a:t>
            </a:r>
            <a:r>
              <a:rPr lang="en-US" altLang="en-US" sz="1800" dirty="0">
                <a:latin typeface="Arial" panose="020B0604020202020204" pitchFamily="34" charset="0"/>
              </a:rPr>
              <a:t> for the </a:t>
            </a:r>
            <a:r>
              <a:rPr lang="en-US" altLang="en-US" sz="1800" dirty="0" err="1">
                <a:latin typeface="Arial" panose="020B0604020202020204" pitchFamily="34" charset="0"/>
              </a:rPr>
              <a:t>organisations</a:t>
            </a:r>
            <a:r>
              <a:rPr lang="en-US" altLang="en-US" sz="1800" dirty="0">
                <a:latin typeface="Arial" panose="020B0604020202020204" pitchFamily="34" charset="0"/>
              </a:rPr>
              <a:t>. They should also seek to enhance the quality of lif</a:t>
            </a:r>
            <a:r>
              <a:rPr lang="en-US" altLang="en-US" dirty="0">
                <a:latin typeface="Arial" panose="020B0604020202020204" pitchFamily="34" charset="0"/>
              </a:rPr>
              <a:t>e of the society (</a:t>
            </a:r>
            <a:r>
              <a:rPr lang="en-US" altLang="en-US" sz="2600" b="1" dirty="0">
                <a:latin typeface="Arial" panose="020B0604020202020204" pitchFamily="34" charset="0"/>
              </a:rPr>
              <a:t>People</a:t>
            </a:r>
            <a:r>
              <a:rPr lang="en-US" altLang="en-US" dirty="0">
                <a:latin typeface="Arial" panose="020B0604020202020204" pitchFamily="34" charset="0"/>
              </a:rPr>
              <a:t>)</a:t>
            </a:r>
            <a:r>
              <a:rPr lang="en-US" altLang="en-US" sz="1800" dirty="0">
                <a:latin typeface="Arial" panose="020B0604020202020204" pitchFamily="34" charset="0"/>
              </a:rPr>
              <a:t> and protect the Environment (</a:t>
            </a:r>
            <a:r>
              <a:rPr lang="en-US" altLang="en-US" sz="2600" b="1" dirty="0">
                <a:latin typeface="Arial" panose="020B0604020202020204" pitchFamily="34" charset="0"/>
              </a:rPr>
              <a:t>Plant)</a:t>
            </a:r>
          </a:p>
          <a:p>
            <a:r>
              <a:rPr lang="en-US" altLang="en-US" sz="1800" dirty="0">
                <a:latin typeface="Arial" panose="020B0604020202020204" pitchFamily="34" charset="0"/>
              </a:rPr>
              <a:t>Sustainability is about balancing the </a:t>
            </a:r>
            <a:r>
              <a:rPr lang="en-US" alt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3P</a:t>
            </a:r>
            <a:r>
              <a:rPr lang="en-US" altLang="en-US" sz="1800" b="1" dirty="0">
                <a:latin typeface="Arial" panose="020B0604020202020204" pitchFamily="34" charset="0"/>
              </a:rPr>
              <a:t>s</a:t>
            </a:r>
            <a:r>
              <a:rPr lang="en-US" altLang="en-US" sz="1800" dirty="0">
                <a:latin typeface="Arial" panose="020B0604020202020204" pitchFamily="34" charset="0"/>
              </a:rPr>
              <a:t> or the </a:t>
            </a:r>
            <a:r>
              <a:rPr lang="en-US" altLang="en-US" dirty="0">
                <a:latin typeface="Arial" panose="020B0604020202020204" pitchFamily="34" charset="0"/>
              </a:rPr>
              <a:t>T</a:t>
            </a:r>
            <a:r>
              <a:rPr lang="en-US" altLang="en-US" sz="1800" dirty="0">
                <a:latin typeface="Arial" panose="020B0604020202020204" pitchFamily="34" charset="0"/>
              </a:rPr>
              <a:t>riple </a:t>
            </a:r>
            <a:r>
              <a:rPr lang="en-US" altLang="en-US" dirty="0">
                <a:latin typeface="Arial" panose="020B0604020202020204" pitchFamily="34" charset="0"/>
              </a:rPr>
              <a:t>B</a:t>
            </a:r>
            <a:r>
              <a:rPr lang="en-US" altLang="en-US" sz="1800" dirty="0">
                <a:latin typeface="Arial" panose="020B0604020202020204" pitchFamily="34" charset="0"/>
              </a:rPr>
              <a:t>ottom </a:t>
            </a:r>
            <a:r>
              <a:rPr lang="en-US" altLang="en-US" dirty="0">
                <a:latin typeface="Arial" panose="020B0604020202020204" pitchFamily="34" charset="0"/>
              </a:rPr>
              <a:t>li</a:t>
            </a:r>
            <a:r>
              <a:rPr lang="en-US" altLang="en-US" sz="1800" dirty="0">
                <a:latin typeface="Arial" panose="020B0604020202020204" pitchFamily="34" charset="0"/>
              </a:rPr>
              <a:t>ne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FD25D3-BCDE-1ED3-1E00-C011470F61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8780" y="4762009"/>
            <a:ext cx="2533470" cy="2095991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7F52C3-E6DA-4DB4-E13B-DFA3F3EBB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2024 NATIONAL PROJECT MANAGEMENT CONFERENCE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928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51CBFDD-4B3B-A20A-9D41-D3D7D1423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1061194"/>
          </a:xfrm>
        </p:spPr>
        <p:txBody>
          <a:bodyPr/>
          <a:lstStyle/>
          <a:p>
            <a:pPr algn="ctr"/>
            <a:b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THE NEW TITLE OF THE PROJECT MANAGER</a:t>
            </a:r>
            <a:br>
              <a:rPr lang="en-GB" sz="2800" dirty="0">
                <a:solidFill>
                  <a:srgbClr val="FFC000"/>
                </a:solidFill>
              </a:rPr>
            </a:br>
            <a:endParaRPr lang="en-GB" dirty="0">
              <a:solidFill>
                <a:srgbClr val="FFC000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E92740-7E60-E7A2-3AF1-28245BA620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603500"/>
            <a:ext cx="10297531" cy="4254500"/>
          </a:xfrm>
        </p:spPr>
        <p:txBody>
          <a:bodyPr/>
          <a:lstStyle/>
          <a:p>
            <a:r>
              <a:rPr lang="en-GB" dirty="0"/>
              <a:t>Names given to the Project Manager through history</a:t>
            </a:r>
          </a:p>
          <a:p>
            <a:pPr lvl="1"/>
            <a:r>
              <a:rPr lang="en-GB" dirty="0"/>
              <a:t>Before the 70s;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/>
              <a:t>the Profit Maker</a:t>
            </a:r>
          </a:p>
          <a:p>
            <a:pPr lvl="1"/>
            <a:r>
              <a:rPr lang="en-GB" dirty="0"/>
              <a:t>After 1970; the Leader; People Person</a:t>
            </a:r>
          </a:p>
          <a:p>
            <a:pPr lvl="1"/>
            <a:r>
              <a:rPr lang="en-GB" dirty="0"/>
              <a:t>21</a:t>
            </a:r>
            <a:r>
              <a:rPr lang="en-GB" baseline="30000" dirty="0"/>
              <a:t>st</a:t>
            </a:r>
            <a:r>
              <a:rPr lang="en-GB" dirty="0"/>
              <a:t> Century; </a:t>
            </a:r>
            <a:r>
              <a:rPr lang="en-GB" dirty="0">
                <a:solidFill>
                  <a:schemeClr val="tx1"/>
                </a:solidFill>
              </a:rPr>
              <a:t>The STEWARD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5E7F28E-CFB6-7B3D-9337-23BBEBC2C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9638" y="3927422"/>
            <a:ext cx="3282847" cy="19409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F5505F5-D8ED-B3A9-709C-F45ABF305B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9639" y="2584761"/>
            <a:ext cx="3282847" cy="134266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A2B5B9D-26C3-563D-FCBA-B089DBD0E4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6791" y="3943427"/>
            <a:ext cx="3282846" cy="1940905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83B3EC0-0731-835C-D4C2-AE48B22B8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2024 NATIONAL PROJECT MANAGEMENT CONFERENCE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3111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7FF3B-3C4F-CDFD-E69D-A462BE3B6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THE MESSAGE OF THE STEWARD</a:t>
            </a:r>
            <a:br>
              <a:rPr lang="en-GB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en-GB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(</a:t>
            </a:r>
            <a:r>
              <a:rPr lang="en-GB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Looking at projects through a new lens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1FAB1C-4DF6-DDAB-AC7F-A5772EC49F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2921" y="2690873"/>
            <a:ext cx="8825659" cy="3416300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tx1"/>
                </a:solidFill>
              </a:rPr>
              <a:t>The </a:t>
            </a:r>
            <a:r>
              <a:rPr lang="en-GB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‘PULL’ </a:t>
            </a:r>
            <a:r>
              <a:rPr lang="en-GB" dirty="0">
                <a:solidFill>
                  <a:schemeClr val="tx1"/>
                </a:solidFill>
              </a:rPr>
              <a:t>message on Sustainability:</a:t>
            </a:r>
          </a:p>
          <a:p>
            <a:r>
              <a:rPr lang="en-GB" dirty="0">
                <a:solidFill>
                  <a:schemeClr val="tx1"/>
                </a:solidFill>
              </a:rPr>
              <a:t>When it comes to Sustainability in PM:</a:t>
            </a:r>
          </a:p>
          <a:p>
            <a:pPr lvl="1"/>
            <a:r>
              <a:rPr lang="en-GB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n-GB" sz="2000" dirty="0">
                <a:solidFill>
                  <a:schemeClr val="tx1"/>
                </a:solidFill>
              </a:rPr>
              <a:t>romote it</a:t>
            </a:r>
          </a:p>
          <a:p>
            <a:pPr lvl="1"/>
            <a:r>
              <a:rPr lang="en-GB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  <a:r>
              <a:rPr lang="en-GB" sz="2000" dirty="0">
                <a:solidFill>
                  <a:schemeClr val="tx1"/>
                </a:solidFill>
              </a:rPr>
              <a:t>nderstand it</a:t>
            </a:r>
          </a:p>
          <a:p>
            <a:pPr lvl="1"/>
            <a:r>
              <a:rPr lang="en-GB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r>
              <a:rPr lang="en-GB" sz="2000" dirty="0">
                <a:solidFill>
                  <a:schemeClr val="tx1"/>
                </a:solidFill>
              </a:rPr>
              <a:t>everage it</a:t>
            </a:r>
          </a:p>
          <a:p>
            <a:pPr lvl="1"/>
            <a:r>
              <a:rPr lang="en-GB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r>
              <a:rPr lang="en-GB" sz="2000" dirty="0">
                <a:solidFill>
                  <a:schemeClr val="tx1"/>
                </a:solidFill>
              </a:rPr>
              <a:t>ive it</a:t>
            </a:r>
          </a:p>
          <a:p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EFF1EE4-471B-4881-5522-72B9DBC439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1328" y="2871080"/>
            <a:ext cx="4625741" cy="3055885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FF4F0D-C8D1-2E68-60D8-D5D54D74E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2024 NATIONAL PROJECT MANAGEMENT CONFERENCE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85391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2F3C0-BD7C-B9F5-3D1C-3B822AC2D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PROMOTE</a:t>
            </a:r>
            <a:r>
              <a:rPr lang="en-GB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SUSTAINABILITY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D3CFFEA-4928-26DA-2348-E449DBDB0B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603499"/>
            <a:ext cx="10297531" cy="4037143"/>
          </a:xfrm>
        </p:spPr>
        <p:txBody>
          <a:bodyPr>
            <a:normAutofit/>
          </a:bodyPr>
          <a:lstStyle/>
          <a:p>
            <a:r>
              <a:rPr lang="en-GB" dirty="0"/>
              <a:t>Be diligent, respectful, and caring</a:t>
            </a:r>
          </a:p>
          <a:p>
            <a:r>
              <a:rPr lang="en-GB" dirty="0"/>
              <a:t>Maximise profits without ‘doing harm’</a:t>
            </a:r>
            <a:endParaRPr lang="en-GB" dirty="0">
              <a:solidFill>
                <a:srgbClr val="FF0000"/>
              </a:solidFill>
            </a:endParaRPr>
          </a:p>
          <a:p>
            <a:r>
              <a:rPr lang="en-GB" dirty="0"/>
              <a:t>Purchase Sustainably ( Sustainable procurement) </a:t>
            </a:r>
          </a:p>
          <a:p>
            <a:r>
              <a:rPr lang="en-GB" dirty="0"/>
              <a:t>Promote the 3Rs: Reuse, Reduce, </a:t>
            </a:r>
            <a:r>
              <a:rPr lang="en-GB" dirty="0">
                <a:solidFill>
                  <a:schemeClr val="tx1"/>
                </a:solidFill>
              </a:rPr>
              <a:t>Recycle</a:t>
            </a:r>
            <a:r>
              <a:rPr lang="en-GB" dirty="0">
                <a:solidFill>
                  <a:srgbClr val="FF0000"/>
                </a:solidFill>
              </a:rPr>
              <a:t> </a:t>
            </a:r>
          </a:p>
          <a:p>
            <a:r>
              <a:rPr lang="en-GB" dirty="0"/>
              <a:t>Reward efforts </a:t>
            </a:r>
          </a:p>
          <a:p>
            <a:r>
              <a:rPr lang="en-GB" dirty="0">
                <a:solidFill>
                  <a:schemeClr val="tx1"/>
                </a:solidFill>
              </a:rPr>
              <a:t>Nurture Sustainability champions in various units</a:t>
            </a:r>
          </a:p>
          <a:p>
            <a:pPr marL="0" indent="0" algn="ctr">
              <a:buNone/>
            </a:pPr>
            <a:endParaRPr lang="en-GB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GB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Be 3P-directed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1A33C8-7075-CFB4-B302-C4C5BD18C3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3371" y="1680632"/>
            <a:ext cx="3863675" cy="27399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9E23048-8400-6E99-2395-97167151DD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3371" y="4385984"/>
            <a:ext cx="3863675" cy="2179509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62D707-D552-D067-7876-B48880F93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2024 NATIONAL PROJECT MANAGEMENT CONFERENCE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0636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F6CDC-91A2-7470-2C94-7A9603ABB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UNDERSTAND SUSTAINABILITY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A675902-226F-100F-E48A-4D92DC6D11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Understand what Sustainability means</a:t>
            </a:r>
          </a:p>
          <a:p>
            <a:r>
              <a:rPr lang="en-GB" dirty="0"/>
              <a:t>Understand the benefits, risks, and obligations</a:t>
            </a:r>
          </a:p>
          <a:p>
            <a:r>
              <a:rPr lang="en-GB" dirty="0"/>
              <a:t>Identify key areas of application</a:t>
            </a:r>
          </a:p>
          <a:p>
            <a:r>
              <a:rPr lang="en-GB" dirty="0"/>
              <a:t>Develop Sustainability Management Plan (SMP)</a:t>
            </a:r>
          </a:p>
          <a:p>
            <a:r>
              <a:rPr lang="en-GB" dirty="0">
                <a:solidFill>
                  <a:schemeClr val="tx1"/>
                </a:solidFill>
              </a:rPr>
              <a:t>‘Keep the light on it’</a:t>
            </a:r>
            <a:endParaRPr lang="en-GB" dirty="0">
              <a:solidFill>
                <a:srgbClr val="FF0000"/>
              </a:solidFill>
            </a:endParaRPr>
          </a:p>
          <a:p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3B2BF6-AB85-5CCB-8CF9-C21AC4FA09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3312" y="4526078"/>
            <a:ext cx="3743734" cy="21145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F12D01F-0954-9B0E-5E69-BD7B564775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3312" y="2233568"/>
            <a:ext cx="3743734" cy="229251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3A6DE9-B236-D68F-73F1-44A6D3E15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2024 NATIONAL PROJECT MANAGEMENT CONFERENCE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326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19966</TotalTime>
  <Words>636</Words>
  <Application>Microsoft Office PowerPoint</Application>
  <PresentationFormat>Widescreen</PresentationFormat>
  <Paragraphs>113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Arial Black</vt:lpstr>
      <vt:lpstr>Calibri</vt:lpstr>
      <vt:lpstr>Century Gothic</vt:lpstr>
      <vt:lpstr>Wingdings 3</vt:lpstr>
      <vt:lpstr>Ion Boardroom</vt:lpstr>
      <vt:lpstr>Achieving sustainability through stewardship</vt:lpstr>
      <vt:lpstr>   ACHIEVING SUSTAINABILITY THROUGH STEWARDSHIP: LOOKING AT PROJECTS THROUGH A NEW LENS </vt:lpstr>
      <vt:lpstr>           GORD-AFFUL, PMP, P2</vt:lpstr>
      <vt:lpstr>PRESENTATION PRECIS</vt:lpstr>
      <vt:lpstr>A LOOK AT SUSTAINABILITY IN PROJECT MANAGEMENT</vt:lpstr>
      <vt:lpstr> THE NEW TITLE OF THE PROJECT MANAGER </vt:lpstr>
      <vt:lpstr>THE MESSAGE OF THE STEWARD (Looking at projects through a new lens)</vt:lpstr>
      <vt:lpstr>PROMOTE SUSTAINABILITY</vt:lpstr>
      <vt:lpstr>UNDERSTAND SUSTAINABILITY</vt:lpstr>
      <vt:lpstr>LEVERAGE SUSTAINABILITY</vt:lpstr>
      <vt:lpstr>LIVE SUSTAINABILITY</vt:lpstr>
      <vt:lpstr>KEY TAKEAWAYS</vt:lpstr>
      <vt:lpstr>              MY QUESTION</vt:lpstr>
      <vt:lpstr>PowerPoint Presentation</vt:lpstr>
      <vt:lpstr>QUESTIONS</vt:lpstr>
      <vt:lpstr>FOLLOW ME &amp; I WILL FOLLOW BACK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TEAM MANAGEMENT  &amp;  EMOTIONAL INTELLIGENCE</dc:title>
  <dc:creator>GORD-AFFUL</dc:creator>
  <cp:lastModifiedBy>Godwin Adu-Afful</cp:lastModifiedBy>
  <cp:revision>47</cp:revision>
  <dcterms:created xsi:type="dcterms:W3CDTF">2023-06-14T14:32:24Z</dcterms:created>
  <dcterms:modified xsi:type="dcterms:W3CDTF">2024-07-23T04:47:06Z</dcterms:modified>
</cp:coreProperties>
</file>